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embeddedFontLst>
    <p:embeddedFont>
      <p:font typeface="Roboto"/>
      <p:regular r:id="rId20"/>
      <p:bold r:id="rId21"/>
      <p:italic r:id="rId22"/>
      <p:boldItalic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oboto-regular.fntdata"/><Relationship Id="rId11" Type="http://schemas.openxmlformats.org/officeDocument/2006/relationships/slide" Target="slides/slide6.xml"/><Relationship Id="rId22" Type="http://schemas.openxmlformats.org/officeDocument/2006/relationships/font" Target="fonts/Roboto-italic.fntdata"/><Relationship Id="rId10" Type="http://schemas.openxmlformats.org/officeDocument/2006/relationships/slide" Target="slides/slide5.xml"/><Relationship Id="rId21" Type="http://schemas.openxmlformats.org/officeDocument/2006/relationships/font" Target="fonts/Roboto-bold.fntdata"/><Relationship Id="rId13" Type="http://schemas.openxmlformats.org/officeDocument/2006/relationships/slide" Target="slides/slide8.xml"/><Relationship Id="rId12" Type="http://schemas.openxmlformats.org/officeDocument/2006/relationships/slide" Target="slides/slide7.xml"/><Relationship Id="rId23" Type="http://schemas.openxmlformats.org/officeDocument/2006/relationships/font" Target="fonts/Roboto-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1bac95d0f1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1bac95d0f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21bac95d0f1_0_9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21bac95d0f1_0_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21bac95d0f1_0_10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21bac95d0f1_0_10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21bac95d0f1_0_10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21bac95d0f1_0_10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21bac95d0f1_0_1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21bac95d0f1_0_1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21bac95d0f1_0_1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21bac95d0f1_0_1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21bac95d0f1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21bac95d0f1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2f088c9a771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2f088c9a77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21bac95d0f1_0_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21bac95d0f1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21bac95d0f1_0_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21bac95d0f1_0_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21bac95d0f1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21bac95d0f1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21bac95d0f1_0_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21bac95d0f1_0_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21bac95d0f1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21bac95d0f1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21bac95d0f1_0_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21bac95d0f1_0_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How good are we at </a:t>
            </a:r>
            <a:r>
              <a:rPr lang="en"/>
              <a:t>strategic</a:t>
            </a:r>
            <a:r>
              <a:rPr lang="en"/>
              <a:t> thinking?</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Risk management</a:t>
            </a:r>
            <a:endParaRPr/>
          </a:p>
        </p:txBody>
      </p:sp>
      <p:sp>
        <p:nvSpPr>
          <p:cNvPr id="109" name="Google Shape;109;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 sz="1600">
                <a:solidFill>
                  <a:schemeClr val="dk1"/>
                </a:solidFill>
              </a:rPr>
              <a:t>Do we have an updated risk register in place, and how do we monitor and mitigate identified risks?</a:t>
            </a:r>
            <a:endParaRPr sz="1600">
              <a:solidFill>
                <a:schemeClr val="dk1"/>
              </a:solidFill>
            </a:endParaRPr>
          </a:p>
          <a:p>
            <a:pPr indent="0" lvl="0" marL="0" rtl="0" algn="l">
              <a:spcBef>
                <a:spcPts val="0"/>
              </a:spcBef>
              <a:spcAft>
                <a:spcPts val="0"/>
              </a:spcAft>
              <a:buNone/>
            </a:pPr>
            <a:r>
              <a:t/>
            </a:r>
            <a:endParaRPr/>
          </a:p>
          <a:p>
            <a:pPr indent="0" lvl="0" marL="0" rtl="0" algn="l">
              <a:spcBef>
                <a:spcPts val="1200"/>
              </a:spcBef>
              <a:spcAft>
                <a:spcPts val="0"/>
              </a:spcAft>
              <a:buClr>
                <a:schemeClr val="dk1"/>
              </a:buClr>
              <a:buSzPts val="1100"/>
              <a:buFont typeface="Arial"/>
              <a:buNone/>
            </a:pPr>
            <a:r>
              <a:rPr i="1" lang="en"/>
              <a:t>Give a specific example of when this has worked well for your National Society.</a:t>
            </a:r>
            <a:endParaRPr i="1"/>
          </a:p>
          <a:p>
            <a:pPr indent="0" lvl="0" marL="0" rtl="0" algn="l">
              <a:spcBef>
                <a:spcPts val="1200"/>
              </a:spcBef>
              <a:spcAft>
                <a:spcPts val="0"/>
              </a:spcAft>
              <a:buClr>
                <a:schemeClr val="dk1"/>
              </a:buClr>
              <a:buSzPts val="1100"/>
              <a:buFont typeface="Arial"/>
              <a:buNone/>
            </a:pPr>
            <a:r>
              <a:rPr i="1" lang="en"/>
              <a:t>Give a specific example of when this has not worked so well.</a:t>
            </a:r>
            <a:endParaRPr i="1"/>
          </a:p>
          <a:p>
            <a:pPr indent="0" lvl="0" marL="0" rtl="0" algn="l">
              <a:spcBef>
                <a:spcPts val="1200"/>
              </a:spcBef>
              <a:spcAft>
                <a:spcPts val="1200"/>
              </a:spcAft>
              <a:buClr>
                <a:schemeClr val="dk1"/>
              </a:buClr>
              <a:buSzPts val="1100"/>
              <a:buFont typeface="Arial"/>
              <a:buNone/>
            </a:pPr>
            <a:r>
              <a:rPr i="1" lang="en"/>
              <a:t>What did you learn from these experiences, and how have you incorporated these learnings into your future activities?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Stakeholder engagement</a:t>
            </a:r>
            <a:endParaRPr/>
          </a:p>
        </p:txBody>
      </p:sp>
      <p:sp>
        <p:nvSpPr>
          <p:cNvPr id="115" name="Google Shape;115;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 sz="1600">
                <a:solidFill>
                  <a:schemeClr val="dk1"/>
                </a:solidFill>
              </a:rPr>
              <a:t>How do we involve all our stakeholders in our strategic thinking and in evaluating what the National Society is achieving?</a:t>
            </a:r>
            <a:endParaRPr sz="1600">
              <a:solidFill>
                <a:schemeClr val="dk1"/>
              </a:solidFill>
            </a:endParaRPr>
          </a:p>
          <a:p>
            <a:pPr indent="0" lvl="0" marL="0" rtl="0" algn="l">
              <a:spcBef>
                <a:spcPts val="0"/>
              </a:spcBef>
              <a:spcAft>
                <a:spcPts val="0"/>
              </a:spcAft>
              <a:buNone/>
            </a:pPr>
            <a:r>
              <a:t/>
            </a:r>
            <a:endParaRPr/>
          </a:p>
          <a:p>
            <a:pPr indent="0" lvl="0" marL="0" rtl="0" algn="l">
              <a:spcBef>
                <a:spcPts val="1200"/>
              </a:spcBef>
              <a:spcAft>
                <a:spcPts val="0"/>
              </a:spcAft>
              <a:buClr>
                <a:schemeClr val="dk1"/>
              </a:buClr>
              <a:buSzPts val="1100"/>
              <a:buFont typeface="Arial"/>
              <a:buNone/>
            </a:pPr>
            <a:r>
              <a:rPr i="1" lang="en"/>
              <a:t>Give a specific example of when this has worked well for your National Society.</a:t>
            </a:r>
            <a:endParaRPr i="1"/>
          </a:p>
          <a:p>
            <a:pPr indent="0" lvl="0" marL="0" rtl="0" algn="l">
              <a:spcBef>
                <a:spcPts val="1200"/>
              </a:spcBef>
              <a:spcAft>
                <a:spcPts val="0"/>
              </a:spcAft>
              <a:buClr>
                <a:schemeClr val="dk1"/>
              </a:buClr>
              <a:buSzPts val="1100"/>
              <a:buFont typeface="Arial"/>
              <a:buNone/>
            </a:pPr>
            <a:r>
              <a:rPr i="1" lang="en"/>
              <a:t>Give a specific example of when this has not worked so well.</a:t>
            </a:r>
            <a:endParaRPr i="1"/>
          </a:p>
          <a:p>
            <a:pPr indent="0" lvl="0" marL="0" rtl="0" algn="l">
              <a:spcBef>
                <a:spcPts val="1200"/>
              </a:spcBef>
              <a:spcAft>
                <a:spcPts val="1200"/>
              </a:spcAft>
              <a:buClr>
                <a:schemeClr val="dk1"/>
              </a:buClr>
              <a:buSzPts val="1100"/>
              <a:buFont typeface="Arial"/>
              <a:buNone/>
            </a:pPr>
            <a:r>
              <a:rPr i="1" lang="en"/>
              <a:t>What did you learn from these experiences, and how have you incorporated these learnings into your future activities?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2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Strategic resource mobilisation</a:t>
            </a:r>
            <a:endParaRPr/>
          </a:p>
          <a:p>
            <a:pPr indent="0" lvl="0" marL="0" rtl="0" algn="l">
              <a:spcBef>
                <a:spcPts val="0"/>
              </a:spcBef>
              <a:spcAft>
                <a:spcPts val="0"/>
              </a:spcAft>
              <a:buNone/>
            </a:pPr>
            <a:r>
              <a:t/>
            </a:r>
            <a:endParaRPr/>
          </a:p>
        </p:txBody>
      </p:sp>
      <p:sp>
        <p:nvSpPr>
          <p:cNvPr id="121" name="Google Shape;121;p2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 sz="1600">
                <a:solidFill>
                  <a:schemeClr val="dk1"/>
                </a:solidFill>
              </a:rPr>
              <a:t>To what extent do our resource mobilisation strategy and capacities reflect the needs of our strategic priorities?</a:t>
            </a:r>
            <a:endParaRPr sz="1600">
              <a:solidFill>
                <a:schemeClr val="dk1"/>
              </a:solidFill>
            </a:endParaRPr>
          </a:p>
          <a:p>
            <a:pPr indent="0" lvl="0" marL="0" rtl="0" algn="l">
              <a:spcBef>
                <a:spcPts val="0"/>
              </a:spcBef>
              <a:spcAft>
                <a:spcPts val="0"/>
              </a:spcAft>
              <a:buNone/>
            </a:pPr>
            <a:r>
              <a:t/>
            </a:r>
            <a:endParaRPr/>
          </a:p>
          <a:p>
            <a:pPr indent="0" lvl="0" marL="0" rtl="0" algn="l">
              <a:spcBef>
                <a:spcPts val="1200"/>
              </a:spcBef>
              <a:spcAft>
                <a:spcPts val="0"/>
              </a:spcAft>
              <a:buClr>
                <a:schemeClr val="dk1"/>
              </a:buClr>
              <a:buSzPts val="1100"/>
              <a:buFont typeface="Arial"/>
              <a:buNone/>
            </a:pPr>
            <a:r>
              <a:rPr i="1" lang="en"/>
              <a:t>Give a specific example of when this has worked well for your National Society.</a:t>
            </a:r>
            <a:endParaRPr i="1"/>
          </a:p>
          <a:p>
            <a:pPr indent="0" lvl="0" marL="0" rtl="0" algn="l">
              <a:spcBef>
                <a:spcPts val="1200"/>
              </a:spcBef>
              <a:spcAft>
                <a:spcPts val="0"/>
              </a:spcAft>
              <a:buClr>
                <a:schemeClr val="dk1"/>
              </a:buClr>
              <a:buSzPts val="1100"/>
              <a:buFont typeface="Arial"/>
              <a:buNone/>
            </a:pPr>
            <a:r>
              <a:rPr i="1" lang="en"/>
              <a:t>Give a specific example of when this has not worked so well.</a:t>
            </a:r>
            <a:endParaRPr i="1"/>
          </a:p>
          <a:p>
            <a:pPr indent="0" lvl="0" marL="0" rtl="0" algn="l">
              <a:spcBef>
                <a:spcPts val="1200"/>
              </a:spcBef>
              <a:spcAft>
                <a:spcPts val="1200"/>
              </a:spcAft>
              <a:buClr>
                <a:schemeClr val="dk1"/>
              </a:buClr>
              <a:buSzPts val="1100"/>
              <a:buFont typeface="Arial"/>
              <a:buNone/>
            </a:pPr>
            <a:r>
              <a:rPr i="1" lang="en"/>
              <a:t>What did you learn from these experiences, and how have you incorporated these learnings into your future activities?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2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Leadership development</a:t>
            </a:r>
            <a:endParaRPr/>
          </a:p>
        </p:txBody>
      </p:sp>
      <p:sp>
        <p:nvSpPr>
          <p:cNvPr id="127" name="Google Shape;127;p2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How do we support current and future leaders to get better at strategic thinking?</a:t>
            </a:r>
            <a:endParaRPr/>
          </a:p>
          <a:p>
            <a:pPr indent="0" lvl="0" marL="0" rtl="0" algn="l">
              <a:spcBef>
                <a:spcPts val="1200"/>
              </a:spcBef>
              <a:spcAft>
                <a:spcPts val="0"/>
              </a:spcAft>
              <a:buClr>
                <a:schemeClr val="dk1"/>
              </a:buClr>
              <a:buSzPts val="1100"/>
              <a:buFont typeface="Arial"/>
              <a:buNone/>
            </a:pPr>
            <a:r>
              <a:rPr i="1" lang="en"/>
              <a:t>Give a specific example of when this has worked well for your National Society.</a:t>
            </a:r>
            <a:endParaRPr i="1"/>
          </a:p>
          <a:p>
            <a:pPr indent="0" lvl="0" marL="0" rtl="0" algn="l">
              <a:spcBef>
                <a:spcPts val="1200"/>
              </a:spcBef>
              <a:spcAft>
                <a:spcPts val="0"/>
              </a:spcAft>
              <a:buClr>
                <a:schemeClr val="dk1"/>
              </a:buClr>
              <a:buSzPts val="1100"/>
              <a:buFont typeface="Arial"/>
              <a:buNone/>
            </a:pPr>
            <a:r>
              <a:rPr i="1" lang="en"/>
              <a:t>Give a specific example of when this has not worked so well.</a:t>
            </a:r>
            <a:endParaRPr i="1"/>
          </a:p>
          <a:p>
            <a:pPr indent="0" lvl="0" marL="0" rtl="0" algn="l">
              <a:spcBef>
                <a:spcPts val="1200"/>
              </a:spcBef>
              <a:spcAft>
                <a:spcPts val="1200"/>
              </a:spcAft>
              <a:buClr>
                <a:schemeClr val="dk1"/>
              </a:buClr>
              <a:buSzPts val="1100"/>
              <a:buFont typeface="Arial"/>
              <a:buNone/>
            </a:pPr>
            <a:r>
              <a:rPr i="1" lang="en"/>
              <a:t>What did you learn from these experiences, and how have you incorporated these learnings into your future activities?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Conclusion</a:t>
            </a:r>
            <a:endParaRPr/>
          </a:p>
          <a:p>
            <a:pPr indent="0" lvl="0" marL="0" rtl="0" algn="l">
              <a:spcBef>
                <a:spcPts val="0"/>
              </a:spcBef>
              <a:spcAft>
                <a:spcPts val="0"/>
              </a:spcAft>
              <a:buNone/>
            </a:pPr>
            <a:r>
              <a:t/>
            </a:r>
            <a:endParaRPr/>
          </a:p>
        </p:txBody>
      </p:sp>
      <p:sp>
        <p:nvSpPr>
          <p:cNvPr id="133" name="Google Shape;133;p2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What do we do well that supports strategic thinking? How can we do more of this?</a:t>
            </a:r>
            <a:endParaRPr/>
          </a:p>
          <a:p>
            <a:pPr indent="-342900" lvl="0" marL="457200" rtl="0" algn="l">
              <a:spcBef>
                <a:spcPts val="0"/>
              </a:spcBef>
              <a:spcAft>
                <a:spcPts val="0"/>
              </a:spcAft>
              <a:buSzPts val="1800"/>
              <a:buChar char="●"/>
            </a:pPr>
            <a:r>
              <a:rPr lang="en"/>
              <a:t>Where can we improve our systems and processes to strengthen strategic thinking?</a:t>
            </a:r>
            <a:endParaRPr/>
          </a:p>
          <a:p>
            <a:pPr indent="-317500" lvl="1" marL="914400" rtl="0" algn="l">
              <a:spcBef>
                <a:spcPts val="0"/>
              </a:spcBef>
              <a:spcAft>
                <a:spcPts val="0"/>
              </a:spcAft>
              <a:buSzPts val="1400"/>
              <a:buChar char="○"/>
            </a:pPr>
            <a:r>
              <a:rPr lang="en"/>
              <a:t>What can we do with the resources we already have?</a:t>
            </a:r>
            <a:endParaRPr/>
          </a:p>
          <a:p>
            <a:pPr indent="-317500" lvl="1" marL="914400" rtl="0" algn="l">
              <a:spcBef>
                <a:spcPts val="0"/>
              </a:spcBef>
              <a:spcAft>
                <a:spcPts val="0"/>
              </a:spcAft>
              <a:buSzPts val="1400"/>
              <a:buChar char="○"/>
            </a:pPr>
            <a:r>
              <a:rPr lang="en"/>
              <a:t>Where might we need investment to support further development of strategic thinking capacities?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Introduction</a:t>
            </a:r>
            <a:endParaRPr/>
          </a:p>
        </p:txBody>
      </p:sp>
      <p:sp>
        <p:nvSpPr>
          <p:cNvPr id="61" name="Google Shape;61;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a:t>This tool is a series of questions for senior management / governance at National Society, department and branch levels.</a:t>
            </a:r>
            <a:r>
              <a:rPr lang="en"/>
              <a:t> It builds on the importance of Strategic thinking for a strategic planning process.</a:t>
            </a:r>
            <a:endParaRPr/>
          </a:p>
          <a:p>
            <a:pPr indent="0" lvl="0" marL="0" rtl="0" algn="l">
              <a:spcBef>
                <a:spcPts val="1200"/>
              </a:spcBef>
              <a:spcAft>
                <a:spcPts val="0"/>
              </a:spcAft>
              <a:buNone/>
            </a:pPr>
            <a:r>
              <a:rPr lang="en"/>
              <a:t>The purpose is to </a:t>
            </a:r>
            <a:r>
              <a:rPr lang="en"/>
              <a:t>promote</a:t>
            </a:r>
            <a:r>
              <a:rPr lang="en"/>
              <a:t> leadership discussion about how good the National Society is at </a:t>
            </a:r>
            <a:r>
              <a:rPr lang="en"/>
              <a:t>strategic</a:t>
            </a:r>
            <a:r>
              <a:rPr lang="en"/>
              <a:t> thinking - and what the barriers and opportunities might be for the National Society to get better at strategic thinking at all levels.</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Why is Strategic Thinking important in a strategic planning process?</a:t>
            </a:r>
            <a:endParaRPr/>
          </a:p>
        </p:txBody>
      </p:sp>
      <p:sp>
        <p:nvSpPr>
          <p:cNvPr id="67" name="Google Shape;67;p15"/>
          <p:cNvSpPr txBox="1"/>
          <p:nvPr>
            <p:ph idx="1" type="body"/>
          </p:nvPr>
        </p:nvSpPr>
        <p:spPr>
          <a:xfrm>
            <a:off x="311700" y="1559875"/>
            <a:ext cx="8520600" cy="3009000"/>
          </a:xfrm>
          <a:prstGeom prst="rect">
            <a:avLst/>
          </a:prstGeom>
        </p:spPr>
        <p:txBody>
          <a:bodyPr anchorCtr="0" anchor="t" bIns="91425" lIns="91425" spcFirstLastPara="1" rIns="91425" wrap="square" tIns="91425">
            <a:normAutofit fontScale="92500"/>
          </a:bodyPr>
          <a:lstStyle/>
          <a:p>
            <a:pPr indent="0" lvl="0" marL="0" rtl="0" algn="l">
              <a:spcBef>
                <a:spcPts val="0"/>
              </a:spcBef>
              <a:spcAft>
                <a:spcPts val="0"/>
              </a:spcAft>
              <a:buNone/>
            </a:pPr>
            <a:r>
              <a:rPr b="1" lang="en" sz="1700">
                <a:solidFill>
                  <a:schemeClr val="dk1"/>
                </a:solidFill>
              </a:rPr>
              <a:t>Strategic thinking</a:t>
            </a:r>
            <a:r>
              <a:rPr lang="en" sz="1700">
                <a:solidFill>
                  <a:schemeClr val="dk1"/>
                </a:solidFill>
              </a:rPr>
              <a:t> is the broader process of analysing, thinking and acting on a day to day basis in ways that align with long- and medium-term organisational goals. </a:t>
            </a:r>
            <a:endParaRPr sz="1700">
              <a:solidFill>
                <a:schemeClr val="dk1"/>
              </a:solidFill>
            </a:endParaRPr>
          </a:p>
          <a:p>
            <a:pPr indent="0" lvl="0" marL="0" rtl="0" algn="l">
              <a:spcBef>
                <a:spcPts val="1200"/>
              </a:spcBef>
              <a:spcAft>
                <a:spcPts val="0"/>
              </a:spcAft>
              <a:buNone/>
            </a:pPr>
            <a:r>
              <a:rPr b="1" lang="en" sz="1700">
                <a:solidFill>
                  <a:schemeClr val="dk1"/>
                </a:solidFill>
                <a:highlight>
                  <a:srgbClr val="FFFFFF"/>
                </a:highlight>
                <a:latin typeface="Roboto"/>
                <a:ea typeface="Roboto"/>
                <a:cs typeface="Roboto"/>
                <a:sym typeface="Roboto"/>
              </a:rPr>
              <a:t>Capacity for strategic thinking is the basis for effective strategic planning. </a:t>
            </a:r>
            <a:endParaRPr b="1" sz="1700">
              <a:solidFill>
                <a:schemeClr val="dk1"/>
              </a:solidFill>
              <a:highlight>
                <a:srgbClr val="FFFFFF"/>
              </a:highlight>
              <a:latin typeface="Roboto"/>
              <a:ea typeface="Roboto"/>
              <a:cs typeface="Roboto"/>
              <a:sym typeface="Roboto"/>
            </a:endParaRPr>
          </a:p>
          <a:p>
            <a:pPr indent="0" lvl="0" marL="0" rtl="0" algn="l">
              <a:spcBef>
                <a:spcPts val="1200"/>
              </a:spcBef>
              <a:spcAft>
                <a:spcPts val="0"/>
              </a:spcAft>
              <a:buClr>
                <a:schemeClr val="dk1"/>
              </a:buClr>
              <a:buSzPct val="64705"/>
              <a:buFont typeface="Arial"/>
              <a:buNone/>
            </a:pPr>
            <a:r>
              <a:rPr lang="en" sz="1700">
                <a:solidFill>
                  <a:schemeClr val="dk1"/>
                </a:solidFill>
              </a:rPr>
              <a:t>Strategic thinking and strategic planning are leadership tools that help National Societies to deal with both the here and now of immediate humanitarian need whilst also preparing for the longer term - adapting to changing environments and preparing for future challenges. </a:t>
            </a:r>
            <a:endParaRPr b="1" sz="1700">
              <a:solidFill>
                <a:schemeClr val="dk1"/>
              </a:solidFill>
              <a:highlight>
                <a:srgbClr val="FFFFFF"/>
              </a:highlight>
              <a:latin typeface="Roboto"/>
              <a:ea typeface="Roboto"/>
              <a:cs typeface="Roboto"/>
              <a:sym typeface="Roboto"/>
            </a:endParaRPr>
          </a:p>
          <a:p>
            <a:pPr indent="0" lvl="0" marL="0" rtl="0" algn="l">
              <a:spcBef>
                <a:spcPts val="1200"/>
              </a:spcBef>
              <a:spcAft>
                <a:spcPts val="1200"/>
              </a:spcAft>
              <a:buNone/>
            </a:pPr>
            <a:r>
              <a:rPr lang="en" sz="1700">
                <a:solidFill>
                  <a:schemeClr val="dk1"/>
                </a:solidFill>
                <a:highlight>
                  <a:srgbClr val="FFFFFF"/>
                </a:highlight>
                <a:latin typeface="Roboto"/>
                <a:ea typeface="Roboto"/>
                <a:cs typeface="Roboto"/>
                <a:sym typeface="Roboto"/>
              </a:rPr>
              <a:t>The risk of not thinking strategically is that short-term decisions are made that have negative long-term impacts, undermining the sustainability and resilience of the National Society.</a:t>
            </a:r>
            <a:endParaRPr sz="1050">
              <a:solidFill>
                <a:schemeClr val="dk1"/>
              </a:solidFill>
              <a:highlight>
                <a:srgbClr val="FFFFFF"/>
              </a:highlight>
              <a:latin typeface="Roboto"/>
              <a:ea typeface="Roboto"/>
              <a:cs typeface="Roboto"/>
              <a:sym typeface="Robot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Internal coherence and coordination</a:t>
            </a:r>
            <a:endParaRPr/>
          </a:p>
        </p:txBody>
      </p:sp>
      <p:sp>
        <p:nvSpPr>
          <p:cNvPr id="73" name="Google Shape;73;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Clr>
                <a:schemeClr val="dk1"/>
              </a:buClr>
              <a:buSzPts val="1100"/>
              <a:buFont typeface="Arial"/>
              <a:buNone/>
            </a:pPr>
            <a:r>
              <a:rPr lang="en" sz="1600">
                <a:solidFill>
                  <a:schemeClr val="dk1"/>
                </a:solidFill>
              </a:rPr>
              <a:t>How well do we collaborate and coordinate across branches and departments to achieve National Society priorities?</a:t>
            </a:r>
            <a:endParaRPr sz="1600">
              <a:solidFill>
                <a:schemeClr val="dk1"/>
              </a:solidFill>
            </a:endParaRPr>
          </a:p>
          <a:p>
            <a:pPr indent="-330200" lvl="0" marL="457200" rtl="0" algn="l">
              <a:spcBef>
                <a:spcPts val="1200"/>
              </a:spcBef>
              <a:spcAft>
                <a:spcPts val="0"/>
              </a:spcAft>
              <a:buClr>
                <a:schemeClr val="dk1"/>
              </a:buClr>
              <a:buSzPts val="1600"/>
              <a:buChar char="●"/>
            </a:pPr>
            <a:r>
              <a:rPr lang="en" sz="1600">
                <a:solidFill>
                  <a:schemeClr val="dk1"/>
                </a:solidFill>
              </a:rPr>
              <a:t>What leadership actions support effective collaboration across the National Society?</a:t>
            </a:r>
            <a:endParaRPr sz="1600">
              <a:solidFill>
                <a:schemeClr val="dk1"/>
              </a:solidFill>
            </a:endParaRPr>
          </a:p>
          <a:p>
            <a:pPr indent="-330200" lvl="0" marL="457200" rtl="0" algn="l">
              <a:spcBef>
                <a:spcPts val="0"/>
              </a:spcBef>
              <a:spcAft>
                <a:spcPts val="0"/>
              </a:spcAft>
              <a:buClr>
                <a:schemeClr val="dk1"/>
              </a:buClr>
              <a:buSzPts val="1600"/>
              <a:buChar char="●"/>
            </a:pPr>
            <a:r>
              <a:rPr lang="en" sz="1600">
                <a:solidFill>
                  <a:schemeClr val="dk1"/>
                </a:solidFill>
              </a:rPr>
              <a:t>What structural or other blockages do we have that make collaboration a challenge? What can we do to address these?</a:t>
            </a:r>
            <a:endParaRPr sz="1600">
              <a:solidFill>
                <a:schemeClr val="dk1"/>
              </a:solidFill>
            </a:endParaRPr>
          </a:p>
          <a:p>
            <a:pPr indent="0" lvl="0" marL="0" rtl="0" algn="l">
              <a:spcBef>
                <a:spcPts val="1200"/>
              </a:spcBef>
              <a:spcAft>
                <a:spcPts val="0"/>
              </a:spcAft>
              <a:buNone/>
            </a:pPr>
            <a:r>
              <a:rPr i="1" lang="en"/>
              <a:t>Give a specific example of when this has worked well for your National Society.</a:t>
            </a:r>
            <a:endParaRPr i="1"/>
          </a:p>
          <a:p>
            <a:pPr indent="0" lvl="0" marL="0" rtl="0" algn="l">
              <a:spcBef>
                <a:spcPts val="1200"/>
              </a:spcBef>
              <a:spcAft>
                <a:spcPts val="0"/>
              </a:spcAft>
              <a:buNone/>
            </a:pPr>
            <a:r>
              <a:rPr i="1" lang="en"/>
              <a:t>Give a specific example of when this has not worked so well.</a:t>
            </a:r>
            <a:endParaRPr i="1"/>
          </a:p>
          <a:p>
            <a:pPr indent="0" lvl="0" marL="0" rtl="0" algn="l">
              <a:spcBef>
                <a:spcPts val="1200"/>
              </a:spcBef>
              <a:spcAft>
                <a:spcPts val="0"/>
              </a:spcAft>
              <a:buNone/>
            </a:pPr>
            <a:r>
              <a:rPr i="1" lang="en"/>
              <a:t>What did you learn from these experiences, and how have you incorporated these learnings into your future activities? </a:t>
            </a:r>
            <a:endParaRPr sz="1600">
              <a:solidFill>
                <a:schemeClr val="dk1"/>
              </a:solidFill>
            </a:endParaRPr>
          </a:p>
          <a:p>
            <a:pPr indent="0" lvl="0" marL="0" rtl="0" algn="l">
              <a:spcBef>
                <a:spcPts val="1200"/>
              </a:spcBef>
              <a:spcAft>
                <a:spcPts val="12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Prioritisation </a:t>
            </a:r>
            <a:endParaRPr/>
          </a:p>
        </p:txBody>
      </p:sp>
      <p:sp>
        <p:nvSpPr>
          <p:cNvPr id="79" name="Google Shape;79;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Clr>
                <a:schemeClr val="dk1"/>
              </a:buClr>
              <a:buSzPts val="1100"/>
              <a:buFont typeface="Arial"/>
              <a:buNone/>
            </a:pPr>
            <a:r>
              <a:rPr lang="en" sz="1600">
                <a:solidFill>
                  <a:schemeClr val="dk1"/>
                </a:solidFill>
              </a:rPr>
              <a:t>How well do we prioritise strategic initiatives or projects when resources are limited?</a:t>
            </a:r>
            <a:endParaRPr sz="1600">
              <a:solidFill>
                <a:schemeClr val="dk1"/>
              </a:solidFill>
            </a:endParaRPr>
          </a:p>
          <a:p>
            <a:pPr indent="-330200" lvl="0" marL="457200" rtl="0" algn="l">
              <a:spcBef>
                <a:spcPts val="1200"/>
              </a:spcBef>
              <a:spcAft>
                <a:spcPts val="0"/>
              </a:spcAft>
              <a:buClr>
                <a:schemeClr val="dk1"/>
              </a:buClr>
              <a:buSzPts val="1600"/>
              <a:buChar char="●"/>
            </a:pPr>
            <a:r>
              <a:rPr lang="en" sz="1600">
                <a:solidFill>
                  <a:schemeClr val="dk1"/>
                </a:solidFill>
              </a:rPr>
              <a:t>How do we decide which priorities are most important?</a:t>
            </a:r>
            <a:endParaRPr sz="1600">
              <a:solidFill>
                <a:schemeClr val="dk1"/>
              </a:solidFill>
            </a:endParaRPr>
          </a:p>
          <a:p>
            <a:pPr indent="-330200" lvl="0" marL="457200" rtl="0" algn="l">
              <a:spcBef>
                <a:spcPts val="0"/>
              </a:spcBef>
              <a:spcAft>
                <a:spcPts val="0"/>
              </a:spcAft>
              <a:buClr>
                <a:schemeClr val="dk1"/>
              </a:buClr>
              <a:buSzPts val="1600"/>
              <a:buChar char="●"/>
            </a:pPr>
            <a:r>
              <a:rPr lang="en" sz="1600">
                <a:solidFill>
                  <a:schemeClr val="dk1"/>
                </a:solidFill>
              </a:rPr>
              <a:t>How do we ensure these priorities are adequately resourced?</a:t>
            </a:r>
            <a:endParaRPr sz="1600">
              <a:solidFill>
                <a:schemeClr val="dk1"/>
              </a:solidFill>
            </a:endParaRPr>
          </a:p>
          <a:p>
            <a:pPr indent="-330200" lvl="0" marL="457200" rtl="0" algn="l">
              <a:spcBef>
                <a:spcPts val="0"/>
              </a:spcBef>
              <a:spcAft>
                <a:spcPts val="0"/>
              </a:spcAft>
              <a:buClr>
                <a:schemeClr val="dk1"/>
              </a:buClr>
              <a:buSzPts val="1600"/>
              <a:buChar char="●"/>
            </a:pPr>
            <a:r>
              <a:rPr lang="en" sz="1600">
                <a:solidFill>
                  <a:schemeClr val="dk1"/>
                </a:solidFill>
              </a:rPr>
              <a:t>How does senior leadership monitor resourcing, and ensure that identified priorities are moving forwards?</a:t>
            </a:r>
            <a:endParaRPr sz="1600">
              <a:solidFill>
                <a:schemeClr val="dk1"/>
              </a:solidFill>
            </a:endParaRPr>
          </a:p>
          <a:p>
            <a:pPr indent="0" lvl="0" marL="0" rtl="0" algn="l">
              <a:spcBef>
                <a:spcPts val="1200"/>
              </a:spcBef>
              <a:spcAft>
                <a:spcPts val="0"/>
              </a:spcAft>
              <a:buNone/>
            </a:pPr>
            <a:r>
              <a:rPr i="1" lang="en"/>
              <a:t>Give a specific example of when this has worked well for your National Society.</a:t>
            </a:r>
            <a:endParaRPr i="1"/>
          </a:p>
          <a:p>
            <a:pPr indent="0" lvl="0" marL="0" rtl="0" algn="l">
              <a:spcBef>
                <a:spcPts val="1200"/>
              </a:spcBef>
              <a:spcAft>
                <a:spcPts val="0"/>
              </a:spcAft>
              <a:buNone/>
            </a:pPr>
            <a:r>
              <a:rPr i="1" lang="en"/>
              <a:t>Give a specific example of when this has not worked so well.</a:t>
            </a:r>
            <a:endParaRPr i="1"/>
          </a:p>
          <a:p>
            <a:pPr indent="0" lvl="0" marL="0" rtl="0" algn="l">
              <a:spcBef>
                <a:spcPts val="1200"/>
              </a:spcBef>
              <a:spcAft>
                <a:spcPts val="0"/>
              </a:spcAft>
              <a:buNone/>
            </a:pPr>
            <a:r>
              <a:rPr i="1" lang="en"/>
              <a:t>What did you learn from these experiences, and how have you incorporated these learnings into your future activities? </a:t>
            </a:r>
            <a:endParaRPr sz="1600">
              <a:solidFill>
                <a:schemeClr val="dk1"/>
              </a:solidFill>
            </a:endParaRPr>
          </a:p>
          <a:p>
            <a:pPr indent="0" lvl="0" marL="0" rtl="0" algn="l">
              <a:spcBef>
                <a:spcPts val="1200"/>
              </a:spcBef>
              <a:spcAft>
                <a:spcPts val="12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Anticipating humanitarian trends</a:t>
            </a:r>
            <a:endParaRPr/>
          </a:p>
        </p:txBody>
      </p:sp>
      <p:sp>
        <p:nvSpPr>
          <p:cNvPr id="85" name="Google Shape;85;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85000" lnSpcReduction="20000"/>
          </a:bodyPr>
          <a:lstStyle/>
          <a:p>
            <a:pPr indent="0" lvl="0" marL="0" rtl="0" algn="l">
              <a:spcBef>
                <a:spcPts val="0"/>
              </a:spcBef>
              <a:spcAft>
                <a:spcPts val="0"/>
              </a:spcAft>
              <a:buClr>
                <a:schemeClr val="dk1"/>
              </a:buClr>
              <a:buSzPct val="68750"/>
              <a:buFont typeface="Arial"/>
              <a:buNone/>
            </a:pPr>
            <a:r>
              <a:rPr lang="en" sz="1600">
                <a:solidFill>
                  <a:schemeClr val="dk1"/>
                </a:solidFill>
              </a:rPr>
              <a:t>How well do we anticipate humanitarian trends and position the National Society among other national humanitarian actors?</a:t>
            </a:r>
            <a:endParaRPr sz="1600">
              <a:solidFill>
                <a:schemeClr val="dk1"/>
              </a:solidFill>
            </a:endParaRPr>
          </a:p>
          <a:p>
            <a:pPr indent="-314960" lvl="0" marL="457200" rtl="0" algn="l">
              <a:spcBef>
                <a:spcPts val="1200"/>
              </a:spcBef>
              <a:spcAft>
                <a:spcPts val="0"/>
              </a:spcAft>
              <a:buClr>
                <a:schemeClr val="dk1"/>
              </a:buClr>
              <a:buSzPct val="100000"/>
              <a:buChar char="●"/>
            </a:pPr>
            <a:r>
              <a:rPr lang="en" sz="1600">
                <a:solidFill>
                  <a:schemeClr val="dk1"/>
                </a:solidFill>
              </a:rPr>
              <a:t>How do we monitor humanitarian trends?</a:t>
            </a:r>
            <a:endParaRPr sz="1600">
              <a:solidFill>
                <a:schemeClr val="dk1"/>
              </a:solidFill>
            </a:endParaRPr>
          </a:p>
          <a:p>
            <a:pPr indent="-314960" lvl="0" marL="457200" rtl="0" algn="l">
              <a:spcBef>
                <a:spcPts val="0"/>
              </a:spcBef>
              <a:spcAft>
                <a:spcPts val="0"/>
              </a:spcAft>
              <a:buClr>
                <a:schemeClr val="dk1"/>
              </a:buClr>
              <a:buSzPct val="100000"/>
              <a:buChar char="●"/>
            </a:pPr>
            <a:r>
              <a:rPr lang="en" sz="1600">
                <a:solidFill>
                  <a:schemeClr val="dk1"/>
                </a:solidFill>
              </a:rPr>
              <a:t>What do we do to communicate and build on the National Society’s comparative advantages compared to other humanitarian actors?</a:t>
            </a:r>
            <a:endParaRPr sz="1600">
              <a:solidFill>
                <a:schemeClr val="dk1"/>
              </a:solidFill>
            </a:endParaRPr>
          </a:p>
          <a:p>
            <a:pPr indent="-314960" lvl="0" marL="457200" rtl="0" algn="l">
              <a:spcBef>
                <a:spcPts val="0"/>
              </a:spcBef>
              <a:spcAft>
                <a:spcPts val="0"/>
              </a:spcAft>
              <a:buClr>
                <a:schemeClr val="dk1"/>
              </a:buClr>
              <a:buSzPct val="100000"/>
              <a:buChar char="●"/>
            </a:pPr>
            <a:r>
              <a:rPr lang="en" sz="1600">
                <a:solidFill>
                  <a:schemeClr val="dk1"/>
                </a:solidFill>
              </a:rPr>
              <a:t>Are we making best use of our Auxiliary Role to access and serve vulnerable communities?</a:t>
            </a:r>
            <a:endParaRPr sz="1600">
              <a:solidFill>
                <a:schemeClr val="dk1"/>
              </a:solidFill>
            </a:endParaRPr>
          </a:p>
          <a:p>
            <a:pPr indent="0" lvl="0" marL="0" rtl="0" algn="l">
              <a:spcBef>
                <a:spcPts val="1200"/>
              </a:spcBef>
              <a:spcAft>
                <a:spcPts val="0"/>
              </a:spcAft>
              <a:buNone/>
            </a:pPr>
            <a:r>
              <a:rPr i="1" lang="en"/>
              <a:t>Give a specific example of when this has worked well for your National Society.</a:t>
            </a:r>
            <a:endParaRPr i="1"/>
          </a:p>
          <a:p>
            <a:pPr indent="0" lvl="0" marL="0" rtl="0" algn="l">
              <a:spcBef>
                <a:spcPts val="1200"/>
              </a:spcBef>
              <a:spcAft>
                <a:spcPts val="0"/>
              </a:spcAft>
              <a:buNone/>
            </a:pPr>
            <a:r>
              <a:rPr i="1" lang="en"/>
              <a:t>Give a specific example of when this has not worked so well.</a:t>
            </a:r>
            <a:endParaRPr i="1"/>
          </a:p>
          <a:p>
            <a:pPr indent="0" lvl="0" marL="0" rtl="0" algn="l">
              <a:spcBef>
                <a:spcPts val="1200"/>
              </a:spcBef>
              <a:spcAft>
                <a:spcPts val="0"/>
              </a:spcAft>
              <a:buNone/>
            </a:pPr>
            <a:r>
              <a:rPr i="1" lang="en"/>
              <a:t>What did you learn from these experiences, and how have you incorporated these learnings into your future activities? </a:t>
            </a:r>
            <a:endParaRPr sz="1600">
              <a:solidFill>
                <a:schemeClr val="dk1"/>
              </a:solidFill>
            </a:endParaRPr>
          </a:p>
          <a:p>
            <a:pPr indent="0" lvl="0" marL="0" rtl="0" algn="l">
              <a:spcBef>
                <a:spcPts val="120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Organisational </a:t>
            </a:r>
            <a:r>
              <a:rPr lang="en"/>
              <a:t>change</a:t>
            </a:r>
            <a:endParaRPr/>
          </a:p>
        </p:txBody>
      </p:sp>
      <p:sp>
        <p:nvSpPr>
          <p:cNvPr id="91" name="Google Shape;91;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 sz="1600">
                <a:solidFill>
                  <a:schemeClr val="dk1"/>
                </a:solidFill>
              </a:rPr>
              <a:t>How well do we manage organisational change?</a:t>
            </a:r>
            <a:endParaRPr sz="1600">
              <a:solidFill>
                <a:schemeClr val="dk1"/>
              </a:solidFill>
            </a:endParaRPr>
          </a:p>
          <a:p>
            <a:pPr indent="-330200" lvl="0" marL="457200" rtl="0" algn="l">
              <a:spcBef>
                <a:spcPts val="1200"/>
              </a:spcBef>
              <a:spcAft>
                <a:spcPts val="0"/>
              </a:spcAft>
              <a:buClr>
                <a:schemeClr val="dk1"/>
              </a:buClr>
              <a:buSzPts val="1600"/>
              <a:buChar char="●"/>
            </a:pPr>
            <a:r>
              <a:rPr lang="en" sz="1600">
                <a:solidFill>
                  <a:schemeClr val="dk1"/>
                </a:solidFill>
              </a:rPr>
              <a:t>What are our current main organisational change initiatives?</a:t>
            </a:r>
            <a:endParaRPr sz="1600">
              <a:solidFill>
                <a:schemeClr val="dk1"/>
              </a:solidFill>
            </a:endParaRPr>
          </a:p>
          <a:p>
            <a:pPr indent="-330200" lvl="0" marL="457200" rtl="0" algn="l">
              <a:spcBef>
                <a:spcPts val="0"/>
              </a:spcBef>
              <a:spcAft>
                <a:spcPts val="0"/>
              </a:spcAft>
              <a:buClr>
                <a:schemeClr val="dk1"/>
              </a:buClr>
              <a:buSzPts val="1600"/>
              <a:buChar char="●"/>
            </a:pPr>
            <a:r>
              <a:rPr lang="en" sz="1600">
                <a:solidFill>
                  <a:schemeClr val="dk1"/>
                </a:solidFill>
              </a:rPr>
              <a:t>To what extent do they reflect our future organisational needs?</a:t>
            </a:r>
            <a:endParaRPr sz="1600">
              <a:solidFill>
                <a:schemeClr val="dk1"/>
              </a:solidFill>
            </a:endParaRPr>
          </a:p>
          <a:p>
            <a:pPr indent="0" lvl="0" marL="0" rtl="0" algn="l">
              <a:spcBef>
                <a:spcPts val="1200"/>
              </a:spcBef>
              <a:spcAft>
                <a:spcPts val="0"/>
              </a:spcAft>
              <a:buNone/>
            </a:pPr>
            <a:r>
              <a:rPr i="1" lang="en"/>
              <a:t>Give a specific example of when this has worked well for your National Society.</a:t>
            </a:r>
            <a:endParaRPr i="1"/>
          </a:p>
          <a:p>
            <a:pPr indent="0" lvl="0" marL="0" rtl="0" algn="l">
              <a:spcBef>
                <a:spcPts val="1200"/>
              </a:spcBef>
              <a:spcAft>
                <a:spcPts val="0"/>
              </a:spcAft>
              <a:buNone/>
            </a:pPr>
            <a:r>
              <a:rPr i="1" lang="en"/>
              <a:t>Give a specific example of when this has not worked so well.</a:t>
            </a:r>
            <a:endParaRPr i="1"/>
          </a:p>
          <a:p>
            <a:pPr indent="0" lvl="0" marL="0" rtl="0" algn="l">
              <a:spcBef>
                <a:spcPts val="1200"/>
              </a:spcBef>
              <a:spcAft>
                <a:spcPts val="1200"/>
              </a:spcAft>
              <a:buNone/>
            </a:pPr>
            <a:r>
              <a:rPr i="1" lang="en"/>
              <a:t>What did you learn from these experiences, and how have you incorporated these learnings into your future </a:t>
            </a:r>
            <a:r>
              <a:rPr i="1" lang="en"/>
              <a:t>activities</a:t>
            </a:r>
            <a:r>
              <a:rPr i="1" lang="en"/>
              <a:t>? </a:t>
            </a:r>
            <a:endParaRPr i="1"/>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Plan alignment</a:t>
            </a:r>
            <a:endParaRPr/>
          </a:p>
        </p:txBody>
      </p:sp>
      <p:sp>
        <p:nvSpPr>
          <p:cNvPr id="97" name="Google Shape;97;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 sz="1600">
                <a:solidFill>
                  <a:schemeClr val="dk1"/>
                </a:solidFill>
              </a:rPr>
              <a:t>To what extent do department and branch plans align with the National Society’s strategic objectives?</a:t>
            </a:r>
            <a:endParaRPr sz="1600">
              <a:solidFill>
                <a:schemeClr val="dk1"/>
              </a:solidFill>
            </a:endParaRPr>
          </a:p>
          <a:p>
            <a:pPr indent="-330200" lvl="0" marL="457200" rtl="0" algn="l">
              <a:spcBef>
                <a:spcPts val="1200"/>
              </a:spcBef>
              <a:spcAft>
                <a:spcPts val="0"/>
              </a:spcAft>
              <a:buClr>
                <a:schemeClr val="dk1"/>
              </a:buClr>
              <a:buSzPts val="1600"/>
              <a:buChar char="●"/>
            </a:pPr>
            <a:r>
              <a:rPr lang="en" sz="1600">
                <a:solidFill>
                  <a:schemeClr val="dk1"/>
                </a:solidFill>
              </a:rPr>
              <a:t>What mechanisms do we have in place to support and monitor plan alignment</a:t>
            </a:r>
            <a:endParaRPr sz="1600">
              <a:solidFill>
                <a:schemeClr val="dk1"/>
              </a:solidFill>
            </a:endParaRPr>
          </a:p>
          <a:p>
            <a:pPr indent="0" lvl="0" marL="0" rtl="0" algn="l">
              <a:spcBef>
                <a:spcPts val="1200"/>
              </a:spcBef>
              <a:spcAft>
                <a:spcPts val="0"/>
              </a:spcAft>
              <a:buNone/>
            </a:pPr>
            <a:r>
              <a:rPr i="1" lang="en"/>
              <a:t>Give a specific example of when this has worked well for your National Society.</a:t>
            </a:r>
            <a:endParaRPr i="1"/>
          </a:p>
          <a:p>
            <a:pPr indent="0" lvl="0" marL="0" rtl="0" algn="l">
              <a:spcBef>
                <a:spcPts val="1200"/>
              </a:spcBef>
              <a:spcAft>
                <a:spcPts val="0"/>
              </a:spcAft>
              <a:buNone/>
            </a:pPr>
            <a:r>
              <a:rPr i="1" lang="en"/>
              <a:t>Give a specific example of when this has not worked so well.</a:t>
            </a:r>
            <a:endParaRPr i="1"/>
          </a:p>
          <a:p>
            <a:pPr indent="0" lvl="0" marL="0" rtl="0" algn="l">
              <a:spcBef>
                <a:spcPts val="1200"/>
              </a:spcBef>
              <a:spcAft>
                <a:spcPts val="1200"/>
              </a:spcAft>
              <a:buNone/>
            </a:pPr>
            <a:r>
              <a:rPr i="1" lang="en"/>
              <a:t>What did you learn from these experiences, and how have you incorporated these learnings into your future activities?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Strategic partnerships</a:t>
            </a:r>
            <a:endParaRPr/>
          </a:p>
        </p:txBody>
      </p:sp>
      <p:sp>
        <p:nvSpPr>
          <p:cNvPr id="103" name="Google Shape;103;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 sz="1600">
                <a:solidFill>
                  <a:schemeClr val="dk1"/>
                </a:solidFill>
              </a:rPr>
              <a:t>To what extent do our major partnerships support our strategic priorities?</a:t>
            </a:r>
            <a:endParaRPr sz="1600">
              <a:solidFill>
                <a:schemeClr val="dk1"/>
              </a:solidFill>
            </a:endParaRPr>
          </a:p>
          <a:p>
            <a:pPr indent="-330200" lvl="0" marL="457200" rtl="0" algn="l">
              <a:spcBef>
                <a:spcPts val="1200"/>
              </a:spcBef>
              <a:spcAft>
                <a:spcPts val="0"/>
              </a:spcAft>
              <a:buClr>
                <a:schemeClr val="dk1"/>
              </a:buClr>
              <a:buSzPts val="1600"/>
              <a:buChar char="●"/>
            </a:pPr>
            <a:r>
              <a:rPr lang="en" sz="1600">
                <a:solidFill>
                  <a:schemeClr val="dk1"/>
                </a:solidFill>
              </a:rPr>
              <a:t>What mechanisms do we have in place to ensure that partnerships are built on our strategic priorities?</a:t>
            </a:r>
            <a:endParaRPr sz="1600">
              <a:solidFill>
                <a:schemeClr val="dk1"/>
              </a:solidFill>
            </a:endParaRPr>
          </a:p>
          <a:p>
            <a:pPr indent="-330200" lvl="0" marL="457200" rtl="0" algn="l">
              <a:spcBef>
                <a:spcPts val="0"/>
              </a:spcBef>
              <a:spcAft>
                <a:spcPts val="0"/>
              </a:spcAft>
              <a:buClr>
                <a:schemeClr val="dk1"/>
              </a:buClr>
              <a:buSzPts val="1600"/>
              <a:buChar char="●"/>
            </a:pPr>
            <a:r>
              <a:rPr lang="en" sz="1600">
                <a:solidFill>
                  <a:schemeClr val="dk1"/>
                </a:solidFill>
              </a:rPr>
              <a:t>How do we manage to negotiate the partnership interests towards our own strategic priorities? How do we we deal with difficult conversations with our partners?</a:t>
            </a:r>
            <a:endParaRPr sz="1600">
              <a:solidFill>
                <a:schemeClr val="dk1"/>
              </a:solidFill>
            </a:endParaRPr>
          </a:p>
          <a:p>
            <a:pPr indent="0" lvl="0" marL="0" rtl="0" algn="l">
              <a:spcBef>
                <a:spcPts val="1200"/>
              </a:spcBef>
              <a:spcAft>
                <a:spcPts val="0"/>
              </a:spcAft>
              <a:buNone/>
            </a:pPr>
            <a:r>
              <a:rPr i="1" lang="en"/>
              <a:t>Give a specific example of when this has worked well for your National Society.</a:t>
            </a:r>
            <a:endParaRPr i="1"/>
          </a:p>
          <a:p>
            <a:pPr indent="0" lvl="0" marL="0" rtl="0" algn="l">
              <a:spcBef>
                <a:spcPts val="1200"/>
              </a:spcBef>
              <a:spcAft>
                <a:spcPts val="0"/>
              </a:spcAft>
              <a:buNone/>
            </a:pPr>
            <a:r>
              <a:rPr i="1" lang="en"/>
              <a:t>Give a specific example of when this has not worked so well.</a:t>
            </a:r>
            <a:endParaRPr i="1"/>
          </a:p>
          <a:p>
            <a:pPr indent="0" lvl="0" marL="0" rtl="0" algn="l">
              <a:spcBef>
                <a:spcPts val="1200"/>
              </a:spcBef>
              <a:spcAft>
                <a:spcPts val="1200"/>
              </a:spcAft>
              <a:buNone/>
            </a:pPr>
            <a:r>
              <a:rPr i="1" lang="en"/>
              <a:t>What did you learn from these experiences, and how have you incorporated these learnings into your future activities?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